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8" r:id="rId3"/>
    <p:sldId id="316" r:id="rId4"/>
    <p:sldId id="317" r:id="rId5"/>
    <p:sldId id="318" r:id="rId6"/>
    <p:sldId id="319" r:id="rId7"/>
    <p:sldId id="320" r:id="rId8"/>
    <p:sldId id="312" r:id="rId9"/>
    <p:sldId id="31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4"/>
    <a:srgbClr val="5B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01F13-4B7F-6E4C-8EF1-0197F16FFFC0}" type="doc">
      <dgm:prSet loTypeId="urn:microsoft.com/office/officeart/2005/8/layout/radial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E7C10-D430-474E-8B3F-81CA23DDA63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MMSA</a:t>
          </a:r>
          <a:endParaRPr lang="en-US" b="1" dirty="0">
            <a:solidFill>
              <a:srgbClr val="000000"/>
            </a:solidFill>
          </a:endParaRPr>
        </a:p>
      </dgm:t>
    </dgm:pt>
    <dgm:pt modelId="{6115A9AA-BD4D-F24F-BB6F-162990CA3FEF}" type="parTrans" cxnId="{671EA229-FF63-7E48-8515-76B6457F948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65AB76-B38F-984E-93F5-908873541F8A}" type="sibTrans" cxnId="{671EA229-FF63-7E48-8515-76B6457F948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0947648-3765-AC4D-AE3E-014AE79CABD4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Bridge formal and informal learning environments</a:t>
          </a:r>
          <a:endParaRPr lang="en-US" dirty="0">
            <a:solidFill>
              <a:srgbClr val="000000"/>
            </a:solidFill>
          </a:endParaRPr>
        </a:p>
      </dgm:t>
    </dgm:pt>
    <dgm:pt modelId="{467736D9-4CCC-004F-869F-354CE4CF0A82}" type="parTrans" cxnId="{5821BCB9-251B-F84C-8FA1-1B4E6C1B06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9860AF3-F0D0-D24F-8DC0-6733CE19B79B}" type="sibTrans" cxnId="{5821BCB9-251B-F84C-8FA1-1B4E6C1B06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68F7498-C45D-024B-9888-BFDF9B626663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Integration not isolation of STEM</a:t>
          </a:r>
        </a:p>
      </dgm:t>
    </dgm:pt>
    <dgm:pt modelId="{628B26EC-CBD4-7449-BC85-9317072E0E28}" type="parTrans" cxnId="{A7FE1820-CF1A-0E40-AFD9-E59FF6C21A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B9BCC0-8E4D-8B4B-9337-51F903F4B5E4}" type="sibTrans" cxnId="{A7FE1820-CF1A-0E40-AFD9-E59FF6C21A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BA75304-ED6C-2B46-91D5-109FDA844ADD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Partner with local STEM industry</a:t>
          </a:r>
          <a:endParaRPr lang="en-US" dirty="0">
            <a:solidFill>
              <a:srgbClr val="000000"/>
            </a:solidFill>
          </a:endParaRPr>
        </a:p>
      </dgm:t>
    </dgm:pt>
    <dgm:pt modelId="{0411263C-847E-BE46-B95F-0DD3E3BBE75E}" type="parTrans" cxnId="{594393C0-5214-A040-AE20-636F19BFDF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137E400-85A9-9D4A-9063-6DFBAA6D61B8}" type="sibTrans" cxnId="{594393C0-5214-A040-AE20-636F19BFDF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7CB5528-195B-2241-99DB-EF40F645C41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Experiential STEM as a great fit for proficiency-based education</a:t>
          </a:r>
          <a:endParaRPr lang="en-US" dirty="0">
            <a:solidFill>
              <a:srgbClr val="000000"/>
            </a:solidFill>
          </a:endParaRPr>
        </a:p>
      </dgm:t>
    </dgm:pt>
    <dgm:pt modelId="{A0059A2E-D500-B84C-BED7-57ECAF1BA1A4}" type="parTrans" cxnId="{A2B75E97-DA2D-A747-A878-248D659B82F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CBE2D38-3B65-E943-9C31-B7A20957BBFC}" type="sibTrans" cxnId="{A2B75E97-DA2D-A747-A878-248D659B82F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D775558-AF01-CB44-ACAC-32DDBED75750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New modes of STEM professional development</a:t>
          </a:r>
          <a:endParaRPr lang="en-US" dirty="0">
            <a:solidFill>
              <a:srgbClr val="000000"/>
            </a:solidFill>
          </a:endParaRPr>
        </a:p>
      </dgm:t>
    </dgm:pt>
    <dgm:pt modelId="{79807C2E-5C75-A74F-9349-E920400A44BC}" type="parTrans" cxnId="{A40A8366-B5D3-8846-85FF-5056BD5AC7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4FFCEFA-3CB1-664C-94F5-7BEC0084C786}" type="sibTrans" cxnId="{A40A8366-B5D3-8846-85FF-5056BD5AC7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F5CEB1C-693B-2041-9DD7-E50BA6BAD088}" type="pres">
      <dgm:prSet presAssocID="{5E601F13-4B7F-6E4C-8EF1-0197F16FFF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78C66-63A6-0442-BD88-0A0887A72B27}" type="pres">
      <dgm:prSet presAssocID="{DA2E7C10-D430-474E-8B3F-81CA23DDA63D}" presName="centerShape" presStyleLbl="node0" presStyleIdx="0" presStyleCnt="1"/>
      <dgm:spPr/>
      <dgm:t>
        <a:bodyPr/>
        <a:lstStyle/>
        <a:p>
          <a:endParaRPr lang="en-US"/>
        </a:p>
      </dgm:t>
    </dgm:pt>
    <dgm:pt modelId="{56FCE68C-EB9D-FE42-B40C-63D6F17A73F4}" type="pres">
      <dgm:prSet presAssocID="{467736D9-4CCC-004F-869F-354CE4CF0A8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BD0FAAC-F2A4-694D-9325-70331994635C}" type="pres">
      <dgm:prSet presAssocID="{A0947648-3765-AC4D-AE3E-014AE79CAB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68DBA-E075-1547-8E72-BA5FFFDAE5E7}" type="pres">
      <dgm:prSet presAssocID="{628B26EC-CBD4-7449-BC85-9317072E0E28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DAFF6A7F-0158-C341-95AB-2272CBDFC480}" type="pres">
      <dgm:prSet presAssocID="{B68F7498-C45D-024B-9888-BFDF9B6266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E6250-348A-534A-BBF3-4D3292AACD43}" type="pres">
      <dgm:prSet presAssocID="{0411263C-847E-BE46-B95F-0DD3E3BBE75E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193A4DC6-2263-2C4D-AC0C-571266865FEB}" type="pres">
      <dgm:prSet presAssocID="{2BA75304-ED6C-2B46-91D5-109FDA844A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EFA48-18FB-314C-AE6F-922B3B4ED4F6}" type="pres">
      <dgm:prSet presAssocID="{A0059A2E-D500-B84C-BED7-57ECAF1BA1A4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214A9CBA-A0D7-C648-A1C2-40766FF6CC93}" type="pres">
      <dgm:prSet presAssocID="{A7CB5528-195B-2241-99DB-EF40F645C4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9D316-1B5F-2F4A-9819-6CD8EB007FB5}" type="pres">
      <dgm:prSet presAssocID="{79807C2E-5C75-A74F-9349-E920400A44BC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663C5272-F6B0-4749-A5BF-429A8084600E}" type="pres">
      <dgm:prSet presAssocID="{8D775558-AF01-CB44-ACAC-32DDBED757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75E97-DA2D-A747-A878-248D659B82F9}" srcId="{DA2E7C10-D430-474E-8B3F-81CA23DDA63D}" destId="{A7CB5528-195B-2241-99DB-EF40F645C419}" srcOrd="3" destOrd="0" parTransId="{A0059A2E-D500-B84C-BED7-57ECAF1BA1A4}" sibTransId="{4CBE2D38-3B65-E943-9C31-B7A20957BBFC}"/>
    <dgm:cxn modelId="{93D72E98-9D41-AB41-802B-19ECE291A796}" type="presOf" srcId="{5E601F13-4B7F-6E4C-8EF1-0197F16FFFC0}" destId="{BF5CEB1C-693B-2041-9DD7-E50BA6BAD088}" srcOrd="0" destOrd="0" presId="urn:microsoft.com/office/officeart/2005/8/layout/radial4"/>
    <dgm:cxn modelId="{7C9A0786-A255-2F4F-8B43-40F3DF8119A7}" type="presOf" srcId="{DA2E7C10-D430-474E-8B3F-81CA23DDA63D}" destId="{18478C66-63A6-0442-BD88-0A0887A72B27}" srcOrd="0" destOrd="0" presId="urn:microsoft.com/office/officeart/2005/8/layout/radial4"/>
    <dgm:cxn modelId="{671EA229-FF63-7E48-8515-76B6457F948D}" srcId="{5E601F13-4B7F-6E4C-8EF1-0197F16FFFC0}" destId="{DA2E7C10-D430-474E-8B3F-81CA23DDA63D}" srcOrd="0" destOrd="0" parTransId="{6115A9AA-BD4D-F24F-BB6F-162990CA3FEF}" sibTransId="{8465AB76-B38F-984E-93F5-908873541F8A}"/>
    <dgm:cxn modelId="{1C2A0A51-2872-1B4B-AC26-D487D36411C5}" type="presOf" srcId="{A7CB5528-195B-2241-99DB-EF40F645C419}" destId="{214A9CBA-A0D7-C648-A1C2-40766FF6CC93}" srcOrd="0" destOrd="0" presId="urn:microsoft.com/office/officeart/2005/8/layout/radial4"/>
    <dgm:cxn modelId="{C98A867D-EF2B-DB4D-AFBC-2D99DF14F532}" type="presOf" srcId="{628B26EC-CBD4-7449-BC85-9317072E0E28}" destId="{D1F68DBA-E075-1547-8E72-BA5FFFDAE5E7}" srcOrd="0" destOrd="0" presId="urn:microsoft.com/office/officeart/2005/8/layout/radial4"/>
    <dgm:cxn modelId="{DA52073C-C2CC-7A4F-BD0D-1999AB2DDDB3}" type="presOf" srcId="{A0059A2E-D500-B84C-BED7-57ECAF1BA1A4}" destId="{BE1EFA48-18FB-314C-AE6F-922B3B4ED4F6}" srcOrd="0" destOrd="0" presId="urn:microsoft.com/office/officeart/2005/8/layout/radial4"/>
    <dgm:cxn modelId="{A7FE1820-CF1A-0E40-AFD9-E59FF6C21A73}" srcId="{DA2E7C10-D430-474E-8B3F-81CA23DDA63D}" destId="{B68F7498-C45D-024B-9888-BFDF9B626663}" srcOrd="1" destOrd="0" parTransId="{628B26EC-CBD4-7449-BC85-9317072E0E28}" sibTransId="{B8B9BCC0-8E4D-8B4B-9337-51F903F4B5E4}"/>
    <dgm:cxn modelId="{4DF37C4A-2B68-EE4E-97D2-6007FB84D197}" type="presOf" srcId="{2BA75304-ED6C-2B46-91D5-109FDA844ADD}" destId="{193A4DC6-2263-2C4D-AC0C-571266865FEB}" srcOrd="0" destOrd="0" presId="urn:microsoft.com/office/officeart/2005/8/layout/radial4"/>
    <dgm:cxn modelId="{5821BCB9-251B-F84C-8FA1-1B4E6C1B06B9}" srcId="{DA2E7C10-D430-474E-8B3F-81CA23DDA63D}" destId="{A0947648-3765-AC4D-AE3E-014AE79CABD4}" srcOrd="0" destOrd="0" parTransId="{467736D9-4CCC-004F-869F-354CE4CF0A82}" sibTransId="{89860AF3-F0D0-D24F-8DC0-6733CE19B79B}"/>
    <dgm:cxn modelId="{7D82A9E3-9C31-0F4E-A5F0-EC43D675464C}" type="presOf" srcId="{A0947648-3765-AC4D-AE3E-014AE79CABD4}" destId="{EBD0FAAC-F2A4-694D-9325-70331994635C}" srcOrd="0" destOrd="0" presId="urn:microsoft.com/office/officeart/2005/8/layout/radial4"/>
    <dgm:cxn modelId="{F0EF951A-C180-1146-AE38-4D0E1B0967A4}" type="presOf" srcId="{79807C2E-5C75-A74F-9349-E920400A44BC}" destId="{CF39D316-1B5F-2F4A-9819-6CD8EB007FB5}" srcOrd="0" destOrd="0" presId="urn:microsoft.com/office/officeart/2005/8/layout/radial4"/>
    <dgm:cxn modelId="{594393C0-5214-A040-AE20-636F19BFDFFB}" srcId="{DA2E7C10-D430-474E-8B3F-81CA23DDA63D}" destId="{2BA75304-ED6C-2B46-91D5-109FDA844ADD}" srcOrd="2" destOrd="0" parTransId="{0411263C-847E-BE46-B95F-0DD3E3BBE75E}" sibTransId="{E137E400-85A9-9D4A-9063-6DFBAA6D61B8}"/>
    <dgm:cxn modelId="{630FD5E3-2305-134C-B90E-57BB553911E5}" type="presOf" srcId="{467736D9-4CCC-004F-869F-354CE4CF0A82}" destId="{56FCE68C-EB9D-FE42-B40C-63D6F17A73F4}" srcOrd="0" destOrd="0" presId="urn:microsoft.com/office/officeart/2005/8/layout/radial4"/>
    <dgm:cxn modelId="{68F9AA78-3CB6-9040-A7D5-D38D7175D214}" type="presOf" srcId="{8D775558-AF01-CB44-ACAC-32DDBED75750}" destId="{663C5272-F6B0-4749-A5BF-429A8084600E}" srcOrd="0" destOrd="0" presId="urn:microsoft.com/office/officeart/2005/8/layout/radial4"/>
    <dgm:cxn modelId="{A40A8366-B5D3-8846-85FF-5056BD5AC717}" srcId="{DA2E7C10-D430-474E-8B3F-81CA23DDA63D}" destId="{8D775558-AF01-CB44-ACAC-32DDBED75750}" srcOrd="4" destOrd="0" parTransId="{79807C2E-5C75-A74F-9349-E920400A44BC}" sibTransId="{24FFCEFA-3CB1-664C-94F5-7BEC0084C786}"/>
    <dgm:cxn modelId="{A917CA3D-3B6C-CF45-9EE7-94FC29F6E776}" type="presOf" srcId="{B68F7498-C45D-024B-9888-BFDF9B626663}" destId="{DAFF6A7F-0158-C341-95AB-2272CBDFC480}" srcOrd="0" destOrd="0" presId="urn:microsoft.com/office/officeart/2005/8/layout/radial4"/>
    <dgm:cxn modelId="{64407E3F-9F40-604E-9A7B-778F878FC34A}" type="presOf" srcId="{0411263C-847E-BE46-B95F-0DD3E3BBE75E}" destId="{1CDE6250-348A-534A-BBF3-4D3292AACD43}" srcOrd="0" destOrd="0" presId="urn:microsoft.com/office/officeart/2005/8/layout/radial4"/>
    <dgm:cxn modelId="{DDAB5DC8-D3F4-404E-A897-3A350B65EF0C}" type="presParOf" srcId="{BF5CEB1C-693B-2041-9DD7-E50BA6BAD088}" destId="{18478C66-63A6-0442-BD88-0A0887A72B27}" srcOrd="0" destOrd="0" presId="urn:microsoft.com/office/officeart/2005/8/layout/radial4"/>
    <dgm:cxn modelId="{BB0197AD-73DB-F347-9781-57E04D35487A}" type="presParOf" srcId="{BF5CEB1C-693B-2041-9DD7-E50BA6BAD088}" destId="{56FCE68C-EB9D-FE42-B40C-63D6F17A73F4}" srcOrd="1" destOrd="0" presId="urn:microsoft.com/office/officeart/2005/8/layout/radial4"/>
    <dgm:cxn modelId="{A9C09A61-BD42-7940-B78F-63FF4C1039F2}" type="presParOf" srcId="{BF5CEB1C-693B-2041-9DD7-E50BA6BAD088}" destId="{EBD0FAAC-F2A4-694D-9325-70331994635C}" srcOrd="2" destOrd="0" presId="urn:microsoft.com/office/officeart/2005/8/layout/radial4"/>
    <dgm:cxn modelId="{F57DDD81-9DB4-D44F-A8F6-089B48959D47}" type="presParOf" srcId="{BF5CEB1C-693B-2041-9DD7-E50BA6BAD088}" destId="{D1F68DBA-E075-1547-8E72-BA5FFFDAE5E7}" srcOrd="3" destOrd="0" presId="urn:microsoft.com/office/officeart/2005/8/layout/radial4"/>
    <dgm:cxn modelId="{116A5DCF-67DE-ED4D-B4BD-85C3232EE204}" type="presParOf" srcId="{BF5CEB1C-693B-2041-9DD7-E50BA6BAD088}" destId="{DAFF6A7F-0158-C341-95AB-2272CBDFC480}" srcOrd="4" destOrd="0" presId="urn:microsoft.com/office/officeart/2005/8/layout/radial4"/>
    <dgm:cxn modelId="{B6E50132-62E8-AB49-8332-301DEA1D97FE}" type="presParOf" srcId="{BF5CEB1C-693B-2041-9DD7-E50BA6BAD088}" destId="{1CDE6250-348A-534A-BBF3-4D3292AACD43}" srcOrd="5" destOrd="0" presId="urn:microsoft.com/office/officeart/2005/8/layout/radial4"/>
    <dgm:cxn modelId="{93BBA6C4-15E5-2344-82E1-C4B905C4A846}" type="presParOf" srcId="{BF5CEB1C-693B-2041-9DD7-E50BA6BAD088}" destId="{193A4DC6-2263-2C4D-AC0C-571266865FEB}" srcOrd="6" destOrd="0" presId="urn:microsoft.com/office/officeart/2005/8/layout/radial4"/>
    <dgm:cxn modelId="{837AAA45-AF4B-B84D-8029-8C64665FC84D}" type="presParOf" srcId="{BF5CEB1C-693B-2041-9DD7-E50BA6BAD088}" destId="{BE1EFA48-18FB-314C-AE6F-922B3B4ED4F6}" srcOrd="7" destOrd="0" presId="urn:microsoft.com/office/officeart/2005/8/layout/radial4"/>
    <dgm:cxn modelId="{F96E1B4F-1565-4041-996B-CBA5A5B7064A}" type="presParOf" srcId="{BF5CEB1C-693B-2041-9DD7-E50BA6BAD088}" destId="{214A9CBA-A0D7-C648-A1C2-40766FF6CC93}" srcOrd="8" destOrd="0" presId="urn:microsoft.com/office/officeart/2005/8/layout/radial4"/>
    <dgm:cxn modelId="{F10DCE6B-D626-AC47-8DEF-F975A57B71BC}" type="presParOf" srcId="{BF5CEB1C-693B-2041-9DD7-E50BA6BAD088}" destId="{CF39D316-1B5F-2F4A-9819-6CD8EB007FB5}" srcOrd="9" destOrd="0" presId="urn:microsoft.com/office/officeart/2005/8/layout/radial4"/>
    <dgm:cxn modelId="{5DD0125E-5962-EB4E-9FC5-5181EE5F8FF0}" type="presParOf" srcId="{BF5CEB1C-693B-2041-9DD7-E50BA6BAD088}" destId="{663C5272-F6B0-4749-A5BF-429A8084600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78C66-63A6-0442-BD88-0A0887A72B27}">
      <dsp:nvSpPr>
        <dsp:cNvPr id="0" name=""/>
        <dsp:cNvSpPr/>
      </dsp:nvSpPr>
      <dsp:spPr>
        <a:xfrm>
          <a:off x="3434089" y="3095880"/>
          <a:ext cx="2295358" cy="2295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0000"/>
              </a:solidFill>
            </a:rPr>
            <a:t>MMSA</a:t>
          </a:r>
          <a:endParaRPr lang="en-US" sz="4000" b="1" kern="1200" dirty="0">
            <a:solidFill>
              <a:srgbClr val="000000"/>
            </a:solidFill>
          </a:endParaRPr>
        </a:p>
      </dsp:txBody>
      <dsp:txXfrm>
        <a:off x="3770236" y="3432027"/>
        <a:ext cx="1623064" cy="1623064"/>
      </dsp:txXfrm>
    </dsp:sp>
    <dsp:sp modelId="{56FCE68C-EB9D-FE42-B40C-63D6F17A73F4}">
      <dsp:nvSpPr>
        <dsp:cNvPr id="0" name=""/>
        <dsp:cNvSpPr/>
      </dsp:nvSpPr>
      <dsp:spPr>
        <a:xfrm rot="10800000">
          <a:off x="1210721" y="3916471"/>
          <a:ext cx="2101083" cy="654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D0FAAC-F2A4-694D-9325-70331994635C}">
      <dsp:nvSpPr>
        <dsp:cNvPr id="0" name=""/>
        <dsp:cNvSpPr/>
      </dsp:nvSpPr>
      <dsp:spPr>
        <a:xfrm>
          <a:off x="120425" y="3371324"/>
          <a:ext cx="2180590" cy="174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rgbClr val="000000"/>
              </a:solidFill>
            </a:rPr>
            <a:t>Bridge formal and informal learning environments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171519" y="3422418"/>
        <a:ext cx="2078402" cy="1642284"/>
      </dsp:txXfrm>
    </dsp:sp>
    <dsp:sp modelId="{D1F68DBA-E075-1547-8E72-BA5FFFDAE5E7}">
      <dsp:nvSpPr>
        <dsp:cNvPr id="0" name=""/>
        <dsp:cNvSpPr/>
      </dsp:nvSpPr>
      <dsp:spPr>
        <a:xfrm rot="13500000">
          <a:off x="1890381" y="2275626"/>
          <a:ext cx="2101083" cy="654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FF6A7F-0158-C341-95AB-2272CBDFC480}">
      <dsp:nvSpPr>
        <dsp:cNvPr id="0" name=""/>
        <dsp:cNvSpPr/>
      </dsp:nvSpPr>
      <dsp:spPr>
        <a:xfrm>
          <a:off x="1107782" y="987633"/>
          <a:ext cx="2180590" cy="174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Integration not isolation of STEM</a:t>
          </a:r>
        </a:p>
      </dsp:txBody>
      <dsp:txXfrm>
        <a:off x="1158876" y="1038727"/>
        <a:ext cx="2078402" cy="1642284"/>
      </dsp:txXfrm>
    </dsp:sp>
    <dsp:sp modelId="{1CDE6250-348A-534A-BBF3-4D3292AACD43}">
      <dsp:nvSpPr>
        <dsp:cNvPr id="0" name=""/>
        <dsp:cNvSpPr/>
      </dsp:nvSpPr>
      <dsp:spPr>
        <a:xfrm rot="16200000">
          <a:off x="3531227" y="1595965"/>
          <a:ext cx="2101083" cy="654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3A4DC6-2263-2C4D-AC0C-571266865FEB}">
      <dsp:nvSpPr>
        <dsp:cNvPr id="0" name=""/>
        <dsp:cNvSpPr/>
      </dsp:nvSpPr>
      <dsp:spPr>
        <a:xfrm>
          <a:off x="3491473" y="276"/>
          <a:ext cx="2180590" cy="174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rgbClr val="000000"/>
              </a:solidFill>
            </a:rPr>
            <a:t>Partner with local STEM industry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3542567" y="51370"/>
        <a:ext cx="2078402" cy="1642284"/>
      </dsp:txXfrm>
    </dsp:sp>
    <dsp:sp modelId="{BE1EFA48-18FB-314C-AE6F-922B3B4ED4F6}">
      <dsp:nvSpPr>
        <dsp:cNvPr id="0" name=""/>
        <dsp:cNvSpPr/>
      </dsp:nvSpPr>
      <dsp:spPr>
        <a:xfrm rot="18900000">
          <a:off x="5172073" y="2275626"/>
          <a:ext cx="2101083" cy="654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4A9CBA-A0D7-C648-A1C2-40766FF6CC93}">
      <dsp:nvSpPr>
        <dsp:cNvPr id="0" name=""/>
        <dsp:cNvSpPr/>
      </dsp:nvSpPr>
      <dsp:spPr>
        <a:xfrm>
          <a:off x="5875164" y="987633"/>
          <a:ext cx="2180590" cy="174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Experiential STEM as a great fit for proficiency-based education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5926258" y="1038727"/>
        <a:ext cx="2078402" cy="1642284"/>
      </dsp:txXfrm>
    </dsp:sp>
    <dsp:sp modelId="{CF39D316-1B5F-2F4A-9819-6CD8EB007FB5}">
      <dsp:nvSpPr>
        <dsp:cNvPr id="0" name=""/>
        <dsp:cNvSpPr/>
      </dsp:nvSpPr>
      <dsp:spPr>
        <a:xfrm>
          <a:off x="5851733" y="3916471"/>
          <a:ext cx="2101083" cy="654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3C5272-F6B0-4749-A5BF-429A8084600E}">
      <dsp:nvSpPr>
        <dsp:cNvPr id="0" name=""/>
        <dsp:cNvSpPr/>
      </dsp:nvSpPr>
      <dsp:spPr>
        <a:xfrm>
          <a:off x="6862521" y="3371324"/>
          <a:ext cx="2180590" cy="174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New modes of STEM professional development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6913615" y="3422418"/>
        <a:ext cx="2078402" cy="164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5C625-E35D-5B48-9D35-D51CD2BF8927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15167-566C-064D-9E1C-05286A5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2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mmsa.org/mmsa-project/afterschool-coaching-for-rural-educators-in-stem-acre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Vision: </a:t>
            </a:r>
          </a:p>
          <a:p>
            <a:r>
              <a:rPr lang="en-US" dirty="0" smtClean="0"/>
              <a:t>To find inspiring new ways to get people excited about Science, Technology, Engineering, &amp; Math today</a:t>
            </a:r>
          </a:p>
          <a:p>
            <a:r>
              <a:rPr lang="en-US" dirty="0" smtClean="0"/>
              <a:t> – so that our youth can become the innovators and workforce of tomorrow.  </a:t>
            </a:r>
          </a:p>
          <a:p>
            <a:endParaRPr lang="en-US" dirty="0" smtClean="0"/>
          </a:p>
          <a:p>
            <a:r>
              <a:rPr lang="en-US" dirty="0" smtClean="0"/>
              <a:t>Mission: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support educators to teach STEM in more meaningful ways.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Vision: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5167-566C-064D-9E1C-05286A5E5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Why</a:t>
            </a:r>
            <a:r>
              <a:rPr lang="en-US" baseline="0" dirty="0" smtClean="0">
                <a:solidFill>
                  <a:schemeClr val="bg1"/>
                </a:solidFill>
              </a:rPr>
              <a:t> – because teachers know that…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Overwhelming research that children learn by doing and experiencing STEM, not memorizing content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Outdated assessments that only measure</a:t>
            </a:r>
            <a:r>
              <a:rPr lang="en-US" baseline="0" dirty="0" smtClean="0">
                <a:solidFill>
                  <a:schemeClr val="bg1"/>
                </a:solidFill>
              </a:rPr>
              <a:t> content aligned with 15 year old outdated science standards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5167-566C-064D-9E1C-05286A5E5C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ESSA plans will be determined</a:t>
            </a:r>
            <a:r>
              <a:rPr lang="en-US" baseline="0" dirty="0" smtClean="0"/>
              <a:t> locally. 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mmsa.org</a:t>
            </a:r>
            <a:r>
              <a:rPr lang="en-US" dirty="0" smtClean="0"/>
              <a:t>/events/</a:t>
            </a:r>
          </a:p>
          <a:p>
            <a:r>
              <a:rPr lang="en-US" dirty="0" smtClean="0"/>
              <a:t>STEM integration</a:t>
            </a:r>
          </a:p>
          <a:p>
            <a:r>
              <a:rPr lang="en-US" dirty="0" smtClean="0"/>
              <a:t>Understanding NGSS and how to</a:t>
            </a:r>
            <a:r>
              <a:rPr lang="en-US" baseline="0" dirty="0" smtClean="0"/>
              <a:t> integrate it into your classroom</a:t>
            </a:r>
          </a:p>
          <a:p>
            <a:r>
              <a:rPr lang="en-US" baseline="0" dirty="0" smtClean="0"/>
              <a:t>Understanding the math practices</a:t>
            </a:r>
          </a:p>
          <a:p>
            <a:r>
              <a:rPr lang="en-US" baseline="0" dirty="0" smtClean="0"/>
              <a:t>STEM family Night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Family Code night this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5167-566C-064D-9E1C-05286A5E5C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Engineering Ambassadors</a:t>
            </a:r>
          </a:p>
          <a:p>
            <a:r>
              <a:rPr lang="en-US" dirty="0" smtClean="0"/>
              <a:t>Math and Science Through Engineering</a:t>
            </a:r>
          </a:p>
          <a:p>
            <a:r>
              <a:rPr lang="en-US" dirty="0" err="1" smtClean="0"/>
              <a:t>WeatherBlur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Proficiency</a:t>
            </a:r>
            <a:r>
              <a:rPr lang="en-US" baseline="0" dirty="0" smtClean="0"/>
              <a:t> based STEM integration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Afterschool Coaching for Rural Educators in STEM (ACRES)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F7E07-736C-0C4B-A1ED-4C5C7EEDAF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7DD8-4921-4F77-B104-D617F3E62624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62CC49-ECFE-4F56-9FD4-C35F4174C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0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73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0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chemeClr val="tx1">
                <a:alpha val="1000"/>
              </a:schemeClr>
            </a:gs>
            <a:gs pos="100000">
              <a:srgbClr val="005294"/>
            </a:gs>
            <a:gs pos="100000">
              <a:schemeClr val="tx1"/>
            </a:gs>
            <a:gs pos="27000">
              <a:schemeClr val="tx1"/>
            </a:gs>
          </a:gsLst>
          <a:lin ang="186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0552"/>
          </a:xfrm>
          <a:solidFill>
            <a:srgbClr val="005294"/>
          </a:solidFill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08521"/>
            <a:ext cx="9144000" cy="1267711"/>
          </a:xfrm>
          <a:solidFill>
            <a:srgbClr val="005294"/>
          </a:solidFill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345897"/>
            <a:ext cx="8229600" cy="37802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tx1">
                <a:alpha val="1000"/>
              </a:schemeClr>
            </a:gs>
            <a:gs pos="100000">
              <a:srgbClr val="005294"/>
            </a:gs>
            <a:gs pos="100000">
              <a:schemeClr val="tx1"/>
            </a:gs>
            <a:gs pos="68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flip="none" rotWithShape="1">
          <a:gsLst>
            <a:gs pos="0">
              <a:srgbClr val="005294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FD06-4562-B043-B7C7-8692C78CBC8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1DD9B5-16DD-F147-8F51-D168AB1E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tx1">
                <a:alpha val="1000"/>
              </a:schemeClr>
            </a:gs>
            <a:gs pos="100000">
              <a:srgbClr val="005294"/>
            </a:gs>
            <a:gs pos="100000">
              <a:schemeClr val="tx1"/>
            </a:gs>
            <a:gs pos="68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FD06-4562-B043-B7C7-8692C78CBC89}" type="datetimeFigureOut">
              <a:rPr lang="en-US" smtClean="0"/>
              <a:t>12/12/17</a:t>
            </a:fld>
            <a:endParaRPr lang="en-US" dirty="0"/>
          </a:p>
        </p:txBody>
      </p:sp>
      <p:pic>
        <p:nvPicPr>
          <p:cNvPr id="9" name="Picture 8" descr="MMSA 1 &amp; type horz RGB no bg.png"/>
          <p:cNvPicPr>
            <a:picLocks noChangeAspect="1"/>
          </p:cNvPicPr>
          <p:nvPr userDrawn="1"/>
        </p:nvPicPr>
        <p:blipFill rotWithShape="1">
          <a:blip r:embed="rId15" cstate="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2" t="6197" r="24944" b="37251"/>
          <a:stretch/>
        </p:blipFill>
        <p:spPr>
          <a:xfrm>
            <a:off x="8819" y="4533049"/>
            <a:ext cx="3342731" cy="23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9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3273"/>
            <a:ext cx="7772400" cy="262300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Panel Discussion:</a:t>
            </a:r>
            <a:br>
              <a:rPr lang="en-US" sz="4000" b="1" dirty="0" smtClean="0">
                <a:solidFill>
                  <a:schemeClr val="bg2"/>
                </a:solidFill>
              </a:rPr>
            </a:br>
            <a:r>
              <a:rPr lang="en-US" sz="4000" b="1" dirty="0" smtClean="0">
                <a:solidFill>
                  <a:schemeClr val="bg2"/>
                </a:solidFill>
              </a:rPr>
              <a:t> </a:t>
            </a:r>
            <a:r>
              <a:rPr lang="en-US" sz="4000" i="1" dirty="0" smtClean="0">
                <a:solidFill>
                  <a:schemeClr val="bg2"/>
                </a:solidFill>
              </a:rPr>
              <a:t>STEM Policies Supporting Student Success</a:t>
            </a:r>
            <a:endParaRPr lang="en-US" sz="4000" i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30" y="5159592"/>
            <a:ext cx="8723367" cy="2388541"/>
          </a:xfrm>
        </p:spPr>
        <p:txBody>
          <a:bodyPr>
            <a:normAutofit/>
          </a:bodyPr>
          <a:lstStyle/>
          <a:p>
            <a:r>
              <a:rPr lang="en-US" b="1" dirty="0" smtClean="0"/>
              <a:t>December 8, 2017</a:t>
            </a:r>
          </a:p>
          <a:p>
            <a:r>
              <a:rPr lang="en-US" dirty="0" smtClean="0"/>
              <a:t>Dr. Ruth Kermish-Allen</a:t>
            </a:r>
          </a:p>
          <a:p>
            <a:r>
              <a:rPr lang="en-US" dirty="0" smtClean="0"/>
              <a:t>Executive Director</a:t>
            </a:r>
            <a:r>
              <a:rPr lang="en-US" dirty="0"/>
              <a:t> </a:t>
            </a:r>
            <a:endParaRPr lang="en-US" dirty="0" smtClean="0"/>
          </a:p>
        </p:txBody>
      </p:sp>
      <p:pic>
        <p:nvPicPr>
          <p:cNvPr id="4" name="Picture 3" descr="MMSA 1 Vector PMS 293 &amp; Cya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24" y="0"/>
            <a:ext cx="8301068" cy="29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59" y="145501"/>
            <a:ext cx="8229600" cy="1804987"/>
          </a:xfrm>
        </p:spPr>
        <p:txBody>
          <a:bodyPr>
            <a:normAutofit/>
          </a:bodyPr>
          <a:lstStyle/>
          <a:p>
            <a:r>
              <a:rPr lang="en-US" b="1" dirty="0" smtClean="0"/>
              <a:t>Vision</a:t>
            </a:r>
            <a:r>
              <a:rPr lang="en-US" sz="4800" b="1" dirty="0" smtClean="0"/>
              <a:t>: </a:t>
            </a:r>
            <a:br>
              <a:rPr lang="en-US" sz="48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2400" b="1" dirty="0" smtClean="0"/>
              <a:t>To inspire and foster critical thinking, problem solving, and civic engagement through STEM education.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3" y="2328847"/>
            <a:ext cx="8683625" cy="45996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100" b="1" dirty="0" smtClean="0"/>
              <a:t>Mission: </a:t>
            </a:r>
            <a:endParaRPr lang="en-US" sz="2900" dirty="0"/>
          </a:p>
          <a:p>
            <a:pPr lvl="0"/>
            <a:r>
              <a:rPr lang="en-US" dirty="0"/>
              <a:t>Developing </a:t>
            </a:r>
            <a:r>
              <a:rPr lang="en-US" b="1" dirty="0"/>
              <a:t>professional development experiences for K-12 educators</a:t>
            </a:r>
            <a:r>
              <a:rPr lang="en-US" dirty="0"/>
              <a:t> that apply research-based best practices in Science, Technology, Engineering, and Math (STEM) education</a:t>
            </a:r>
          </a:p>
          <a:p>
            <a:pPr marL="0" indent="0">
              <a:buNone/>
            </a:pPr>
            <a:endParaRPr lang="en-US" sz="1100" dirty="0"/>
          </a:p>
          <a:p>
            <a:pPr lvl="0"/>
            <a:r>
              <a:rPr lang="en-US" dirty="0"/>
              <a:t>Conducting </a:t>
            </a:r>
            <a:r>
              <a:rPr lang="en-US" b="1" dirty="0"/>
              <a:t>research and evaluation</a:t>
            </a:r>
            <a:r>
              <a:rPr lang="en-US" dirty="0"/>
              <a:t> of STEM learning experiences to advance our knowledge of what works for rural STEM education in Maine and the Nation</a:t>
            </a:r>
          </a:p>
          <a:p>
            <a:pPr marL="0" indent="0">
              <a:buNone/>
            </a:pPr>
            <a:endParaRPr lang="en-US" sz="1100" dirty="0"/>
          </a:p>
          <a:p>
            <a:pPr lvl="0"/>
            <a:r>
              <a:rPr lang="en-US" b="1" dirty="0"/>
              <a:t>Building relationships and networks</a:t>
            </a:r>
            <a:r>
              <a:rPr lang="en-US" dirty="0"/>
              <a:t> to sustain systemic statewide improvement in K-12 STEM education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 To Know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04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60% of Maine’s school </a:t>
            </a:r>
            <a:r>
              <a:rPr lang="en-US" dirty="0"/>
              <a:t>d</a:t>
            </a:r>
            <a:r>
              <a:rPr lang="en-US" dirty="0" smtClean="0"/>
              <a:t>istricts have locally adopted the NGSS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26620"/>
            <a:ext cx="9144000" cy="433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1692" y="6375235"/>
            <a:ext cx="621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Maine Science Teachers Association statewide survey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1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85" y="897738"/>
            <a:ext cx="8948615" cy="242166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Are there sufficient STEM professional development opportunities regularly provided to educators at your school?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855"/>
          <a:stretch/>
        </p:blipFill>
        <p:spPr>
          <a:xfrm>
            <a:off x="605695" y="2870022"/>
            <a:ext cx="8248047" cy="3922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23461" y="6490567"/>
            <a:ext cx="592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Campus Compact STEM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9510" y="-1356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Need To Know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30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658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76092"/>
                </a:solidFill>
              </a:rPr>
              <a:t>How frequently is science taught at the </a:t>
            </a:r>
            <a:r>
              <a:rPr lang="en-US" sz="2800" b="1" dirty="0">
                <a:solidFill>
                  <a:srgbClr val="376092"/>
                </a:solidFill>
              </a:rPr>
              <a:t>e</a:t>
            </a:r>
            <a:r>
              <a:rPr lang="en-US" sz="2800" b="1" dirty="0" smtClean="0">
                <a:solidFill>
                  <a:srgbClr val="376092"/>
                </a:solidFill>
              </a:rPr>
              <a:t>lementary </a:t>
            </a:r>
            <a:r>
              <a:rPr lang="en-US" sz="2800" b="1" dirty="0">
                <a:solidFill>
                  <a:srgbClr val="376092"/>
                </a:solidFill>
              </a:rPr>
              <a:t>s</a:t>
            </a:r>
            <a:r>
              <a:rPr lang="en-US" sz="2800" b="1" dirty="0" smtClean="0">
                <a:solidFill>
                  <a:srgbClr val="376092"/>
                </a:solidFill>
              </a:rPr>
              <a:t>chool in your district?</a:t>
            </a:r>
            <a:endParaRPr lang="en-US" sz="2800" b="1" dirty="0">
              <a:solidFill>
                <a:srgbClr val="37609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23" t="28507" r="49927"/>
          <a:stretch/>
        </p:blipFill>
        <p:spPr>
          <a:xfrm>
            <a:off x="6350000" y="3105523"/>
            <a:ext cx="2794000" cy="3824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091" t="25776" r="44884"/>
          <a:stretch/>
        </p:blipFill>
        <p:spPr>
          <a:xfrm>
            <a:off x="-156304" y="3175056"/>
            <a:ext cx="3184769" cy="368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7877" y="2668508"/>
            <a:ext cx="19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K-2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569" t="25776" r="3620"/>
          <a:stretch/>
        </p:blipFill>
        <p:spPr>
          <a:xfrm>
            <a:off x="2383700" y="2793984"/>
            <a:ext cx="3673232" cy="4159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437675"/>
            <a:ext cx="15435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K-2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5564" y="2437675"/>
            <a:ext cx="15435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3-5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9510" y="-1356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Need To Know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21692" y="6375235"/>
            <a:ext cx="621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Maine Science Teachers Association statewide survey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7"/>
            <a:ext cx="8229600" cy="1143000"/>
          </a:xfrm>
        </p:spPr>
        <p:txBody>
          <a:bodyPr/>
          <a:lstStyle/>
          <a:p>
            <a:r>
              <a:rPr lang="en-US" b="1" dirty="0" smtClean="0"/>
              <a:t>Taking Action: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434" y="1105031"/>
            <a:ext cx="4564185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Find out what your local ESSA plan is and the role of STEM in that plan – </a:t>
            </a:r>
            <a:r>
              <a:rPr lang="en-US" sz="2400" i="1" dirty="0" smtClean="0">
                <a:solidFill>
                  <a:schemeClr val="bg1"/>
                </a:solidFill>
              </a:rPr>
              <a:t>hint: it may still be under development</a:t>
            </a:r>
          </a:p>
          <a:p>
            <a:pPr marL="285750" indent="-285750">
              <a:buFont typeface="Arial"/>
              <a:buChar char="•"/>
            </a:pPr>
            <a:endParaRPr lang="en-US" sz="2400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Seek out high quality professional development for your schools </a:t>
            </a:r>
            <a:r>
              <a:rPr lang="en-US" sz="2400" i="1" dirty="0" smtClean="0">
                <a:solidFill>
                  <a:schemeClr val="bg1"/>
                </a:solidFill>
              </a:rPr>
              <a:t>– is it really based on research-based evidence and practice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Take advantage of already existing professional development opportunities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369" y="1456716"/>
            <a:ext cx="3582041" cy="4776053"/>
          </a:xfrm>
          <a:prstGeom prst="rect">
            <a:avLst/>
          </a:prstGeom>
          <a:ln>
            <a:solidFill>
              <a:srgbClr val="0B87D6"/>
            </a:solidFill>
          </a:ln>
        </p:spPr>
      </p:pic>
    </p:spTree>
    <p:extLst>
      <p:ext uri="{BB962C8B-B14F-4D97-AF65-F5344CB8AC3E}">
        <p14:creationId xmlns:p14="http://schemas.microsoft.com/office/powerpoint/2010/main" val="59565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965" b="17379"/>
          <a:stretch/>
        </p:blipFill>
        <p:spPr>
          <a:xfrm>
            <a:off x="0" y="-40271"/>
            <a:ext cx="7544350" cy="6898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9757" y="253995"/>
            <a:ext cx="615553" cy="6857999"/>
          </a:xfrm>
          <a:prstGeom prst="rect">
            <a:avLst/>
          </a:prstGeom>
          <a:noFill/>
        </p:spPr>
        <p:txBody>
          <a:bodyPr vert="wordArtVert"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ucida Sans"/>
                <a:cs typeface="Lucida Sans"/>
              </a:rPr>
              <a:t>JOIN THE STEM MOVEMENT</a:t>
            </a:r>
            <a:endParaRPr lang="en-US" sz="2800" b="1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1657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/>
          <a:lstStyle/>
          <a:p>
            <a:r>
              <a:rPr lang="en-US" b="1" dirty="0" smtClean="0"/>
              <a:t>Professional Development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6536131"/>
              </p:ext>
            </p:extLst>
          </p:nvPr>
        </p:nvGraphicFramePr>
        <p:xfrm>
          <a:off x="-19538" y="1417638"/>
          <a:ext cx="9163538" cy="5391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2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928625"/>
            <a:ext cx="3821723" cy="13079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Case Study</a:t>
            </a:r>
            <a:br>
              <a:rPr lang="en-US" b="1" dirty="0" smtClean="0"/>
            </a:br>
            <a:r>
              <a:rPr lang="en-US" b="1" dirty="0" smtClean="0"/>
              <a:t> AR Girl</a:t>
            </a:r>
            <a:endParaRPr lang="en-US" b="1" dirty="0"/>
          </a:p>
        </p:txBody>
      </p:sp>
      <p:pic>
        <p:nvPicPr>
          <p:cNvPr id="4" name="Picture 3" descr="mmsa-girl-ARTs-pro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12" y="0"/>
            <a:ext cx="4745474" cy="316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769" y="3341077"/>
            <a:ext cx="763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Using storytelling and design as a “back door” to STEM competencies and computer science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615" y="4435231"/>
            <a:ext cx="7541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Partnerships with Maine arts organizations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Targeting rural girls not considered the “usual suspects” Communicating science in partnership with scientists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Training arts educators in computer science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nsf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19" y="5817284"/>
            <a:ext cx="1186958" cy="8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7085"/>
      </p:ext>
    </p:extLst>
  </p:cSld>
  <p:clrMapOvr>
    <a:masterClrMapping/>
  </p:clrMapOvr>
</p:sld>
</file>

<file path=ppt/theme/theme1.xml><?xml version="1.0" encoding="utf-8"?>
<a:theme xmlns:a="http://schemas.openxmlformats.org/drawingml/2006/main" name="MMS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15150</TotalTime>
  <Words>433</Words>
  <Application>Microsoft Macintosh PowerPoint</Application>
  <PresentationFormat>On-screen Show (4:3)</PresentationFormat>
  <Paragraphs>79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Lucida Sans</vt:lpstr>
      <vt:lpstr>Arial</vt:lpstr>
      <vt:lpstr>MMSA Theme</vt:lpstr>
      <vt:lpstr>Panel Discussion:  STEM Policies Supporting Student Success</vt:lpstr>
      <vt:lpstr>Vision:   To inspire and foster critical thinking, problem solving, and civic engagement through STEM education. </vt:lpstr>
      <vt:lpstr>Need To Know</vt:lpstr>
      <vt:lpstr>Are there sufficient STEM professional development opportunities regularly provided to educators at your school?</vt:lpstr>
      <vt:lpstr>How frequently is science taught at the elementary school in your district?</vt:lpstr>
      <vt:lpstr>Taking Action:</vt:lpstr>
      <vt:lpstr>PowerPoint Presentation</vt:lpstr>
      <vt:lpstr>Professional Development</vt:lpstr>
      <vt:lpstr>A Case Study  AR Girl</vt:lpstr>
    </vt:vector>
  </TitlesOfParts>
  <Company>The Reach Center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Gates</dc:creator>
  <cp:lastModifiedBy>Jason Judd</cp:lastModifiedBy>
  <cp:revision>93</cp:revision>
  <dcterms:created xsi:type="dcterms:W3CDTF">2015-06-04T15:24:21Z</dcterms:created>
  <dcterms:modified xsi:type="dcterms:W3CDTF">2017-12-12T17:35:42Z</dcterms:modified>
</cp:coreProperties>
</file>